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3" r:id="rId2"/>
    <p:sldId id="613" r:id="rId3"/>
    <p:sldId id="383" r:id="rId4"/>
    <p:sldId id="385" r:id="rId5"/>
    <p:sldId id="386" r:id="rId6"/>
    <p:sldId id="323" r:id="rId7"/>
    <p:sldId id="607" r:id="rId8"/>
    <p:sldId id="612" r:id="rId9"/>
    <p:sldId id="611" r:id="rId10"/>
    <p:sldId id="320" r:id="rId11"/>
    <p:sldId id="337" r:id="rId12"/>
    <p:sldId id="5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8671" autoAdjust="0"/>
  </p:normalViewPr>
  <p:slideViewPr>
    <p:cSldViewPr>
      <p:cViewPr varScale="1">
        <p:scale>
          <a:sx n="73" d="100"/>
          <a:sy n="73" d="100"/>
        </p:scale>
        <p:origin x="-1524" y="-9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F288E-AEF4-4AEB-A44F-49716F2E6EF3}"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US"/>
        </a:p>
      </dgm:t>
    </dgm:pt>
    <dgm:pt modelId="{98E809B8-05BC-4AE6-8468-3863A832DDCA}">
      <dgm:prSet phldrT="[Text]"/>
      <dgm:spPr>
        <a:solidFill>
          <a:schemeClr val="tx2">
            <a:lumMod val="60000"/>
            <a:lumOff val="40000"/>
          </a:schemeClr>
        </a:solidFill>
      </dgm:spPr>
      <dgm:t>
        <a:bodyPr/>
        <a:lstStyle/>
        <a:p>
          <a:r>
            <a:rPr lang="en-US" dirty="0" smtClean="0"/>
            <a:t>Enhanced technical assistance</a:t>
          </a:r>
          <a:endParaRPr lang="en-US" dirty="0"/>
        </a:p>
      </dgm:t>
    </dgm:pt>
    <dgm:pt modelId="{C3AA0D96-12BB-488B-9841-D503283249A4}" type="parTrans" cxnId="{8D25FE01-5C13-464F-8527-75F7B643FF36}">
      <dgm:prSet/>
      <dgm:spPr/>
      <dgm:t>
        <a:bodyPr/>
        <a:lstStyle/>
        <a:p>
          <a:endParaRPr lang="en-US"/>
        </a:p>
      </dgm:t>
    </dgm:pt>
    <dgm:pt modelId="{3BF26BB5-5D3B-42D5-90C0-600551E6D1AE}" type="sibTrans" cxnId="{8D25FE01-5C13-464F-8527-75F7B643FF36}">
      <dgm:prSet/>
      <dgm:spPr/>
      <dgm:t>
        <a:bodyPr/>
        <a:lstStyle/>
        <a:p>
          <a:endParaRPr lang="en-US"/>
        </a:p>
      </dgm:t>
    </dgm:pt>
    <dgm:pt modelId="{E1EF5FA6-98C0-433C-8F8C-5FD2D96034C7}">
      <dgm:prSet phldrT="[Text]"/>
      <dgm:spPr>
        <a:solidFill>
          <a:schemeClr val="tx2"/>
        </a:solidFill>
      </dgm:spPr>
      <dgm:t>
        <a:bodyPr/>
        <a:lstStyle/>
        <a:p>
          <a:r>
            <a:rPr lang="en-US" dirty="0" smtClean="0"/>
            <a:t>Accelerated BMP implementation</a:t>
          </a:r>
          <a:endParaRPr lang="en-US" dirty="0"/>
        </a:p>
      </dgm:t>
    </dgm:pt>
    <dgm:pt modelId="{CAFA7F81-B936-4C57-A925-AFAF0824E40C}" type="parTrans" cxnId="{BF0A4BC1-1A7D-4DE5-8613-3BFDA66386AA}">
      <dgm:prSet/>
      <dgm:spPr/>
      <dgm:t>
        <a:bodyPr/>
        <a:lstStyle/>
        <a:p>
          <a:endParaRPr lang="en-US"/>
        </a:p>
      </dgm:t>
    </dgm:pt>
    <dgm:pt modelId="{57E8D053-230F-47BE-8151-C6948C563FDB}" type="sibTrans" cxnId="{BF0A4BC1-1A7D-4DE5-8613-3BFDA66386AA}">
      <dgm:prSet/>
      <dgm:spPr/>
      <dgm:t>
        <a:bodyPr/>
        <a:lstStyle/>
        <a:p>
          <a:endParaRPr lang="en-US"/>
        </a:p>
      </dgm:t>
    </dgm:pt>
    <dgm:pt modelId="{0F871FF6-4BCA-4B38-B1F1-2A5E54C34507}">
      <dgm:prSet phldrT="[Text]"/>
      <dgm:spPr>
        <a:solidFill>
          <a:schemeClr val="tx2">
            <a:lumMod val="50000"/>
          </a:schemeClr>
        </a:solidFill>
      </dgm:spPr>
      <dgm:t>
        <a:bodyPr/>
        <a:lstStyle/>
        <a:p>
          <a:r>
            <a:rPr lang="en-US" dirty="0" smtClean="0"/>
            <a:t>Reduced non-point source pollution</a:t>
          </a:r>
          <a:endParaRPr lang="en-US" dirty="0"/>
        </a:p>
      </dgm:t>
    </dgm:pt>
    <dgm:pt modelId="{9C9ACC45-788B-4D71-AB00-A48351F03E5F}" type="parTrans" cxnId="{3B362C42-0A69-40E7-99A6-6B9B8C18794B}">
      <dgm:prSet/>
      <dgm:spPr/>
      <dgm:t>
        <a:bodyPr/>
        <a:lstStyle/>
        <a:p>
          <a:endParaRPr lang="en-US"/>
        </a:p>
      </dgm:t>
    </dgm:pt>
    <dgm:pt modelId="{8D65F7DE-748E-45C1-9BA5-E999BB907EBF}" type="sibTrans" cxnId="{3B362C42-0A69-40E7-99A6-6B9B8C18794B}">
      <dgm:prSet/>
      <dgm:spPr/>
      <dgm:t>
        <a:bodyPr/>
        <a:lstStyle/>
        <a:p>
          <a:endParaRPr lang="en-US"/>
        </a:p>
      </dgm:t>
    </dgm:pt>
    <dgm:pt modelId="{1F5D5AE2-D31C-4C86-AFC9-30CF5149C6BE}" type="pres">
      <dgm:prSet presAssocID="{83DF288E-AEF4-4AEB-A44F-49716F2E6EF3}" presName="Name0" presStyleCnt="0">
        <dgm:presLayoutVars>
          <dgm:dir/>
          <dgm:animLvl val="lvl"/>
          <dgm:resizeHandles val="exact"/>
        </dgm:presLayoutVars>
      </dgm:prSet>
      <dgm:spPr/>
      <dgm:t>
        <a:bodyPr/>
        <a:lstStyle/>
        <a:p>
          <a:endParaRPr lang="en-US"/>
        </a:p>
      </dgm:t>
    </dgm:pt>
    <dgm:pt modelId="{9A5F6FED-54B1-4F62-8349-94F5B4BBDCE5}" type="pres">
      <dgm:prSet presAssocID="{98E809B8-05BC-4AE6-8468-3863A832DDCA}" presName="parTxOnly" presStyleLbl="node1" presStyleIdx="0" presStyleCnt="3">
        <dgm:presLayoutVars>
          <dgm:chMax val="0"/>
          <dgm:chPref val="0"/>
          <dgm:bulletEnabled val="1"/>
        </dgm:presLayoutVars>
      </dgm:prSet>
      <dgm:spPr/>
      <dgm:t>
        <a:bodyPr/>
        <a:lstStyle/>
        <a:p>
          <a:endParaRPr lang="en-US"/>
        </a:p>
      </dgm:t>
    </dgm:pt>
    <dgm:pt modelId="{A132E4C7-BB06-4DF5-9899-23B0A2359D20}" type="pres">
      <dgm:prSet presAssocID="{3BF26BB5-5D3B-42D5-90C0-600551E6D1AE}" presName="parTxOnlySpace" presStyleCnt="0"/>
      <dgm:spPr/>
    </dgm:pt>
    <dgm:pt modelId="{E4009A0C-9E36-474C-9784-231D5279562C}" type="pres">
      <dgm:prSet presAssocID="{E1EF5FA6-98C0-433C-8F8C-5FD2D96034C7}" presName="parTxOnly" presStyleLbl="node1" presStyleIdx="1" presStyleCnt="3">
        <dgm:presLayoutVars>
          <dgm:chMax val="0"/>
          <dgm:chPref val="0"/>
          <dgm:bulletEnabled val="1"/>
        </dgm:presLayoutVars>
      </dgm:prSet>
      <dgm:spPr/>
      <dgm:t>
        <a:bodyPr/>
        <a:lstStyle/>
        <a:p>
          <a:endParaRPr lang="en-US"/>
        </a:p>
      </dgm:t>
    </dgm:pt>
    <dgm:pt modelId="{0978558C-28C7-4D7C-91DA-AEF165355709}" type="pres">
      <dgm:prSet presAssocID="{57E8D053-230F-47BE-8151-C6948C563FDB}" presName="parTxOnlySpace" presStyleCnt="0"/>
      <dgm:spPr/>
    </dgm:pt>
    <dgm:pt modelId="{3E1BF8DC-3330-41C4-93DC-B4FD1B4923CC}" type="pres">
      <dgm:prSet presAssocID="{0F871FF6-4BCA-4B38-B1F1-2A5E54C34507}" presName="parTxOnly" presStyleLbl="node1" presStyleIdx="2" presStyleCnt="3">
        <dgm:presLayoutVars>
          <dgm:chMax val="0"/>
          <dgm:chPref val="0"/>
          <dgm:bulletEnabled val="1"/>
        </dgm:presLayoutVars>
      </dgm:prSet>
      <dgm:spPr/>
      <dgm:t>
        <a:bodyPr/>
        <a:lstStyle/>
        <a:p>
          <a:endParaRPr lang="en-US"/>
        </a:p>
      </dgm:t>
    </dgm:pt>
  </dgm:ptLst>
  <dgm:cxnLst>
    <dgm:cxn modelId="{BF0A4BC1-1A7D-4DE5-8613-3BFDA66386AA}" srcId="{83DF288E-AEF4-4AEB-A44F-49716F2E6EF3}" destId="{E1EF5FA6-98C0-433C-8F8C-5FD2D96034C7}" srcOrd="1" destOrd="0" parTransId="{CAFA7F81-B936-4C57-A925-AFAF0824E40C}" sibTransId="{57E8D053-230F-47BE-8151-C6948C563FDB}"/>
    <dgm:cxn modelId="{845622E4-548F-4168-9428-5400285548BB}" type="presOf" srcId="{83DF288E-AEF4-4AEB-A44F-49716F2E6EF3}" destId="{1F5D5AE2-D31C-4C86-AFC9-30CF5149C6BE}" srcOrd="0" destOrd="0" presId="urn:microsoft.com/office/officeart/2005/8/layout/chevron1"/>
    <dgm:cxn modelId="{8D25FE01-5C13-464F-8527-75F7B643FF36}" srcId="{83DF288E-AEF4-4AEB-A44F-49716F2E6EF3}" destId="{98E809B8-05BC-4AE6-8468-3863A832DDCA}" srcOrd="0" destOrd="0" parTransId="{C3AA0D96-12BB-488B-9841-D503283249A4}" sibTransId="{3BF26BB5-5D3B-42D5-90C0-600551E6D1AE}"/>
    <dgm:cxn modelId="{84807EA9-3D2E-401C-90CF-9E7C08224C0C}" type="presOf" srcId="{98E809B8-05BC-4AE6-8468-3863A832DDCA}" destId="{9A5F6FED-54B1-4F62-8349-94F5B4BBDCE5}" srcOrd="0" destOrd="0" presId="urn:microsoft.com/office/officeart/2005/8/layout/chevron1"/>
    <dgm:cxn modelId="{645D3CC2-A119-467E-B6F9-3312ACA24A18}" type="presOf" srcId="{0F871FF6-4BCA-4B38-B1F1-2A5E54C34507}" destId="{3E1BF8DC-3330-41C4-93DC-B4FD1B4923CC}" srcOrd="0" destOrd="0" presId="urn:microsoft.com/office/officeart/2005/8/layout/chevron1"/>
    <dgm:cxn modelId="{3B14EBCD-9E91-479C-96AF-6A42A88FFC0A}" type="presOf" srcId="{E1EF5FA6-98C0-433C-8F8C-5FD2D96034C7}" destId="{E4009A0C-9E36-474C-9784-231D5279562C}" srcOrd="0" destOrd="0" presId="urn:microsoft.com/office/officeart/2005/8/layout/chevron1"/>
    <dgm:cxn modelId="{3B362C42-0A69-40E7-99A6-6B9B8C18794B}" srcId="{83DF288E-AEF4-4AEB-A44F-49716F2E6EF3}" destId="{0F871FF6-4BCA-4B38-B1F1-2A5E54C34507}" srcOrd="2" destOrd="0" parTransId="{9C9ACC45-788B-4D71-AB00-A48351F03E5F}" sibTransId="{8D65F7DE-748E-45C1-9BA5-E999BB907EBF}"/>
    <dgm:cxn modelId="{44BA4141-F649-4F17-901D-FBF2D836B45B}" type="presParOf" srcId="{1F5D5AE2-D31C-4C86-AFC9-30CF5149C6BE}" destId="{9A5F6FED-54B1-4F62-8349-94F5B4BBDCE5}" srcOrd="0" destOrd="0" presId="urn:microsoft.com/office/officeart/2005/8/layout/chevron1"/>
    <dgm:cxn modelId="{F48127C4-2B96-415A-9DE5-40769BA909AE}" type="presParOf" srcId="{1F5D5AE2-D31C-4C86-AFC9-30CF5149C6BE}" destId="{A132E4C7-BB06-4DF5-9899-23B0A2359D20}" srcOrd="1" destOrd="0" presId="urn:microsoft.com/office/officeart/2005/8/layout/chevron1"/>
    <dgm:cxn modelId="{851771A3-0E59-4FAE-99A9-4A75137CB402}" type="presParOf" srcId="{1F5D5AE2-D31C-4C86-AFC9-30CF5149C6BE}" destId="{E4009A0C-9E36-474C-9784-231D5279562C}" srcOrd="2" destOrd="0" presId="urn:microsoft.com/office/officeart/2005/8/layout/chevron1"/>
    <dgm:cxn modelId="{2DE0D3D0-D4B1-42AF-8878-94DF401D4A81}" type="presParOf" srcId="{1F5D5AE2-D31C-4C86-AFC9-30CF5149C6BE}" destId="{0978558C-28C7-4D7C-91DA-AEF165355709}" srcOrd="3" destOrd="0" presId="urn:microsoft.com/office/officeart/2005/8/layout/chevron1"/>
    <dgm:cxn modelId="{AF63E71E-B679-4125-A176-0C256DF88954}" type="presParOf" srcId="{1F5D5AE2-D31C-4C86-AFC9-30CF5149C6BE}" destId="{3E1BF8DC-3330-41C4-93DC-B4FD1B4923C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F6FED-54B1-4F62-8349-94F5B4BBDCE5}">
      <dsp:nvSpPr>
        <dsp:cNvPr id="0" name=""/>
        <dsp:cNvSpPr/>
      </dsp:nvSpPr>
      <dsp:spPr>
        <a:xfrm>
          <a:off x="2344" y="965534"/>
          <a:ext cx="2855825" cy="1142330"/>
        </a:xfrm>
        <a:prstGeom prst="chevron">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Enhanced technical assistance</a:t>
          </a:r>
          <a:endParaRPr lang="en-US" sz="1900" kern="1200" dirty="0"/>
        </a:p>
      </dsp:txBody>
      <dsp:txXfrm>
        <a:off x="573509" y="965534"/>
        <a:ext cx="1713495" cy="1142330"/>
      </dsp:txXfrm>
    </dsp:sp>
    <dsp:sp modelId="{E4009A0C-9E36-474C-9784-231D5279562C}">
      <dsp:nvSpPr>
        <dsp:cNvPr id="0" name=""/>
        <dsp:cNvSpPr/>
      </dsp:nvSpPr>
      <dsp:spPr>
        <a:xfrm>
          <a:off x="2572587" y="965534"/>
          <a:ext cx="2855825" cy="1142330"/>
        </a:xfrm>
        <a:prstGeom prst="chevron">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Accelerated BMP implementation</a:t>
          </a:r>
          <a:endParaRPr lang="en-US" sz="1900" kern="1200" dirty="0"/>
        </a:p>
      </dsp:txBody>
      <dsp:txXfrm>
        <a:off x="3143752" y="965534"/>
        <a:ext cx="1713495" cy="1142330"/>
      </dsp:txXfrm>
    </dsp:sp>
    <dsp:sp modelId="{3E1BF8DC-3330-41C4-93DC-B4FD1B4923CC}">
      <dsp:nvSpPr>
        <dsp:cNvPr id="0" name=""/>
        <dsp:cNvSpPr/>
      </dsp:nvSpPr>
      <dsp:spPr>
        <a:xfrm>
          <a:off x="5142830" y="965534"/>
          <a:ext cx="2855825" cy="1142330"/>
        </a:xfrm>
        <a:prstGeom prst="chevron">
          <a:avLst/>
        </a:prstGeom>
        <a:solidFill>
          <a:schemeClr val="tx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Reduced non-point source pollution</a:t>
          </a:r>
          <a:endParaRPr lang="en-US" sz="1900" kern="1200" dirty="0"/>
        </a:p>
      </dsp:txBody>
      <dsp:txXfrm>
        <a:off x="5713995" y="965534"/>
        <a:ext cx="1713495" cy="11423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96392-7BB0-489D-AD1C-51CF9F012C8D}" type="datetimeFigureOut">
              <a:rPr lang="en-US" smtClean="0"/>
              <a:t>5/7/2014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1A4332-08C5-4B78-A3FC-8D06D3DC4763}" type="slidenum">
              <a:rPr lang="en-US" smtClean="0"/>
              <a:t>‹#›</a:t>
            </a:fld>
            <a:endParaRPr lang="en-US"/>
          </a:p>
        </p:txBody>
      </p:sp>
    </p:spTree>
    <p:extLst>
      <p:ext uri="{BB962C8B-B14F-4D97-AF65-F5344CB8AC3E}">
        <p14:creationId xmlns:p14="http://schemas.microsoft.com/office/powerpoint/2010/main" val="551225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BA60A-6441-4E7D-B841-F5269AA5FDC7}" type="datetimeFigureOut">
              <a:rPr lang="en-US" smtClean="0"/>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5C4A8-D4A4-4374-91F4-A09A2AB42524}" type="slidenum">
              <a:rPr lang="en-US" smtClean="0"/>
              <a:t>‹#›</a:t>
            </a:fld>
            <a:endParaRPr lang="en-US"/>
          </a:p>
        </p:txBody>
      </p:sp>
    </p:spTree>
    <p:extLst>
      <p:ext uri="{BB962C8B-B14F-4D97-AF65-F5344CB8AC3E}">
        <p14:creationId xmlns:p14="http://schemas.microsoft.com/office/powerpoint/2010/main" val="152291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 Institute of Water Research (IWR) at Michigan State University was awarded a Great Lakes Restoration Initiative grant from the EPA to develop a spatial decision support system to aid conservation technicians in implementing conservation practices in the </a:t>
            </a:r>
            <a:r>
              <a:rPr lang="en-US" dirty="0" smtClean="0">
                <a:solidFill>
                  <a:srgbClr val="FF0000"/>
                </a:solidFill>
              </a:rPr>
              <a:t>Saginaw Bay Watershed.</a:t>
            </a:r>
            <a:r>
              <a:rPr lang="en-US" baseline="0" dirty="0" smtClean="0">
                <a:solidFill>
                  <a:srgbClr val="FF0000"/>
                </a:solidFill>
              </a:rPr>
              <a:t>  The grant was awarded to enhance technical expertise to reduce soluble reactive phosphorus.  The grant also seeks to incorporate the mapping technology into classrooms conducting water quality monitoring projects.  Two </a:t>
            </a:r>
            <a:r>
              <a:rPr lang="en-US" baseline="0" dirty="0" err="1" smtClean="0">
                <a:solidFill>
                  <a:srgbClr val="FF0000"/>
                </a:solidFill>
              </a:rPr>
              <a:t>subwatersheds</a:t>
            </a:r>
            <a:r>
              <a:rPr lang="en-US" baseline="0" dirty="0" smtClean="0">
                <a:solidFill>
                  <a:srgbClr val="FF0000"/>
                </a:solidFill>
              </a:rPr>
              <a:t> in the Flint River watersheds were targeted by the grant: Swartz and Kearsley Creeks.  The project also has an Advisory Team that has provided a lot of feedback into the system you’ll be seeing this morning.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project seeks to achieve a larger beneficial impact on agricultural non-point source (NPS) pollution than would be attained using current approaches.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The tools being covered in the training have a long history associated with them.  ELUCID was originally developed for a project in Ottawa County.  The IWR has since customized the system for use in the Flint River watershed.  The Advisory Team developed five of the themes utilized in ELUCID and participated in evaluation workshops earlier this year to improve the system.  The Field-scale Analysis Calculator was developed with support from the US Army Corps of Engineers and The Nature Conservancy.  The Institute is always open to explore future opportunities with ELUCID.  </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13C80F8-F258-4E70-A441-DB2D92C201D5}" type="slidenum">
              <a:rPr lang="en-US" smtClean="0"/>
              <a:pPr/>
              <a:t>3</a:t>
            </a:fld>
            <a:endParaRPr lang="en-US"/>
          </a:p>
        </p:txBody>
      </p:sp>
    </p:spTree>
    <p:extLst>
      <p:ext uri="{BB962C8B-B14F-4D97-AF65-F5344CB8AC3E}">
        <p14:creationId xmlns:p14="http://schemas.microsoft.com/office/powerpoint/2010/main" val="199716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Designed to have ongoing feedback from users</a:t>
            </a:r>
          </a:p>
          <a:p>
            <a:endParaRPr lang="en-US" dirty="0"/>
          </a:p>
        </p:txBody>
      </p:sp>
      <p:sp>
        <p:nvSpPr>
          <p:cNvPr id="4" name="Slide Number Placeholder 3"/>
          <p:cNvSpPr>
            <a:spLocks noGrp="1"/>
          </p:cNvSpPr>
          <p:nvPr>
            <p:ph type="sldNum" sz="quarter" idx="10"/>
          </p:nvPr>
        </p:nvSpPr>
        <p:spPr/>
        <p:txBody>
          <a:bodyPr/>
          <a:lstStyle/>
          <a:p>
            <a:fld id="{7024BA01-7393-4CB5-B1FF-2A94DB68CB3A}" type="slidenum">
              <a:rPr lang="en-US" smtClean="0"/>
              <a:t>4</a:t>
            </a:fld>
            <a:endParaRPr lang="en-US"/>
          </a:p>
        </p:txBody>
      </p:sp>
    </p:spTree>
    <p:extLst>
      <p:ext uri="{BB962C8B-B14F-4D97-AF65-F5344CB8AC3E}">
        <p14:creationId xmlns:p14="http://schemas.microsoft.com/office/powerpoint/2010/main" val="391560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ELUCID's greatest assets is its ability to engage and inform different user groups and address multiple issues in one system.</a:t>
            </a:r>
          </a:p>
          <a:p>
            <a:r>
              <a:rPr lang="en-US" sz="1200" kern="1200" dirty="0" smtClean="0">
                <a:solidFill>
                  <a:schemeClr val="tx1"/>
                </a:solidFill>
                <a:effectLst/>
                <a:latin typeface="+mn-lt"/>
                <a:ea typeface="+mn-ea"/>
                <a:cs typeface="+mn-cs"/>
              </a:rPr>
              <a:t>stronger, better organized network of technical experts, thus improving efficiency and effectiveness of executing programs to meet water quality improvement goals.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Furthermore, ELUCID can be linked to existing systems to enhance its analytical capabilities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anticipated result is that students will become more responsive within their community as they see their community’s effort to protect local waters and ultimately, the Great Lakes</a:t>
            </a:r>
            <a:endParaRPr lang="en-US" dirty="0"/>
          </a:p>
        </p:txBody>
      </p:sp>
      <p:sp>
        <p:nvSpPr>
          <p:cNvPr id="4" name="Slide Number Placeholder 3"/>
          <p:cNvSpPr>
            <a:spLocks noGrp="1"/>
          </p:cNvSpPr>
          <p:nvPr>
            <p:ph type="sldNum" sz="quarter" idx="10"/>
          </p:nvPr>
        </p:nvSpPr>
        <p:spPr/>
        <p:txBody>
          <a:bodyPr/>
          <a:lstStyle/>
          <a:p>
            <a:fld id="{A345C4A8-D4A4-4374-91F4-A09A2AB42524}" type="slidenum">
              <a:rPr lang="en-US" smtClean="0"/>
              <a:t>5</a:t>
            </a:fld>
            <a:endParaRPr lang="en-US"/>
          </a:p>
        </p:txBody>
      </p:sp>
    </p:spTree>
    <p:extLst>
      <p:ext uri="{BB962C8B-B14F-4D97-AF65-F5344CB8AC3E}">
        <p14:creationId xmlns:p14="http://schemas.microsoft.com/office/powerpoint/2010/main" val="262032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ELUCID</a:t>
            </a:r>
            <a:r>
              <a:rPr lang="en-US" baseline="0" dirty="0" smtClean="0"/>
              <a:t> is currently focused on the Flint River Watershed.  However, it does have a high-risk sediment layer that is available Saginaw Bay wide.  We are open to expanding the system and would gladly discuss such opportunities with interested parties.  </a:t>
            </a:r>
          </a:p>
          <a:p>
            <a:endParaRPr lang="en-US" baseline="0" dirty="0" smtClean="0"/>
          </a:p>
          <a:p>
            <a:r>
              <a:rPr lang="en-US" baseline="0" dirty="0" smtClean="0"/>
              <a:t>Here is a list of the themes housed in ELUCID, developed with input from our Advisory Team.  Please note I’ll be covering each of these in more detail in a moment.  Note that the ‘Water Quality’ theme is really the core of our project.  The IWR felt it was important to also incorporate data on other “hot button” issues of our Advisory Team which is why you also see things such as Urban Planning on this list. </a:t>
            </a:r>
          </a:p>
        </p:txBody>
      </p:sp>
      <p:sp>
        <p:nvSpPr>
          <p:cNvPr id="4" name="Slide Number Placeholder 3"/>
          <p:cNvSpPr>
            <a:spLocks noGrp="1"/>
          </p:cNvSpPr>
          <p:nvPr>
            <p:ph type="sldNum" sz="quarter" idx="10"/>
          </p:nvPr>
        </p:nvSpPr>
        <p:spPr/>
        <p:txBody>
          <a:bodyPr/>
          <a:lstStyle/>
          <a:p>
            <a:fld id="{A345C4A8-D4A4-4374-91F4-A09A2AB42524}" type="slidenum">
              <a:rPr lang="en-US" smtClean="0"/>
              <a:t>6</a:t>
            </a:fld>
            <a:endParaRPr lang="en-US"/>
          </a:p>
        </p:txBody>
      </p:sp>
    </p:spTree>
    <p:extLst>
      <p:ext uri="{BB962C8B-B14F-4D97-AF65-F5344CB8AC3E}">
        <p14:creationId xmlns:p14="http://schemas.microsoft.com/office/powerpoint/2010/main" val="366335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ELUCID's greatest assets is its ability to engage and inform different user groups and address multiple issues in one system.</a:t>
            </a:r>
          </a:p>
          <a:p>
            <a:r>
              <a:rPr lang="en-US" sz="1200" kern="1200" dirty="0" smtClean="0">
                <a:solidFill>
                  <a:schemeClr val="tx1"/>
                </a:solidFill>
                <a:effectLst/>
                <a:latin typeface="+mn-lt"/>
                <a:ea typeface="+mn-ea"/>
                <a:cs typeface="+mn-cs"/>
              </a:rPr>
              <a:t>stronger, better organized network of technical experts, thus improving efficiency and effectiveness of executing programs to meet water quality improvement goals.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Furthermore, ELUCID can be linked to existing systems to enhance its analytical capabilities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anticipated result is that students will become more responsive within their community as they see their community’s effort to protect local waters and ultimately, the Great Lakes</a:t>
            </a:r>
            <a:endParaRPr lang="en-US" dirty="0"/>
          </a:p>
        </p:txBody>
      </p:sp>
      <p:sp>
        <p:nvSpPr>
          <p:cNvPr id="4" name="Slide Number Placeholder 3"/>
          <p:cNvSpPr>
            <a:spLocks noGrp="1"/>
          </p:cNvSpPr>
          <p:nvPr>
            <p:ph type="sldNum" sz="quarter" idx="10"/>
          </p:nvPr>
        </p:nvSpPr>
        <p:spPr/>
        <p:txBody>
          <a:bodyPr/>
          <a:lstStyle/>
          <a:p>
            <a:fld id="{A345C4A8-D4A4-4374-91F4-A09A2AB42524}" type="slidenum">
              <a:rPr lang="en-US" smtClean="0"/>
              <a:t>7</a:t>
            </a:fld>
            <a:endParaRPr lang="en-US"/>
          </a:p>
        </p:txBody>
      </p:sp>
    </p:spTree>
    <p:extLst>
      <p:ext uri="{BB962C8B-B14F-4D97-AF65-F5344CB8AC3E}">
        <p14:creationId xmlns:p14="http://schemas.microsoft.com/office/powerpoint/2010/main" val="262032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ELUCID's greatest assets is its ability to engage and inform different user groups and address multiple issues in one system.</a:t>
            </a:r>
          </a:p>
          <a:p>
            <a:r>
              <a:rPr lang="en-US" sz="1200" kern="1200" dirty="0" smtClean="0">
                <a:solidFill>
                  <a:schemeClr val="tx1"/>
                </a:solidFill>
                <a:effectLst/>
                <a:latin typeface="+mn-lt"/>
                <a:ea typeface="+mn-ea"/>
                <a:cs typeface="+mn-cs"/>
              </a:rPr>
              <a:t>stronger, better organized network of technical experts, thus improving efficiency and effectiveness of executing programs to meet water quality improvement goals.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Furthermore, ELUCID can be linked to existing systems to enhance its analytical capabilities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anticipated result is that students will become more responsive within their community as they see their community’s effort to protect local waters and ultimately, the Great Lakes</a:t>
            </a:r>
            <a:endParaRPr lang="en-US" dirty="0"/>
          </a:p>
        </p:txBody>
      </p:sp>
      <p:sp>
        <p:nvSpPr>
          <p:cNvPr id="4" name="Slide Number Placeholder 3"/>
          <p:cNvSpPr>
            <a:spLocks noGrp="1"/>
          </p:cNvSpPr>
          <p:nvPr>
            <p:ph type="sldNum" sz="quarter" idx="10"/>
          </p:nvPr>
        </p:nvSpPr>
        <p:spPr/>
        <p:txBody>
          <a:bodyPr/>
          <a:lstStyle/>
          <a:p>
            <a:fld id="{A345C4A8-D4A4-4374-91F4-A09A2AB42524}" type="slidenum">
              <a:rPr lang="en-US" smtClean="0"/>
              <a:t>8</a:t>
            </a:fld>
            <a:endParaRPr lang="en-US"/>
          </a:p>
        </p:txBody>
      </p:sp>
    </p:spTree>
    <p:extLst>
      <p:ext uri="{BB962C8B-B14F-4D97-AF65-F5344CB8AC3E}">
        <p14:creationId xmlns:p14="http://schemas.microsoft.com/office/powerpoint/2010/main" val="262032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5C4A8-D4A4-4374-91F4-A09A2AB42524}" type="slidenum">
              <a:rPr lang="en-US" smtClean="0"/>
              <a:t>11</a:t>
            </a:fld>
            <a:endParaRPr lang="en-US"/>
          </a:p>
        </p:txBody>
      </p:sp>
    </p:spTree>
    <p:extLst>
      <p:ext uri="{BB962C8B-B14F-4D97-AF65-F5344CB8AC3E}">
        <p14:creationId xmlns:p14="http://schemas.microsoft.com/office/powerpoint/2010/main" val="373198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5C4A8-D4A4-4374-91F4-A09A2AB42524}" type="slidenum">
              <a:rPr lang="en-US" smtClean="0"/>
              <a:t>12</a:t>
            </a:fld>
            <a:endParaRPr lang="en-US"/>
          </a:p>
        </p:txBody>
      </p:sp>
    </p:spTree>
    <p:extLst>
      <p:ext uri="{BB962C8B-B14F-4D97-AF65-F5344CB8AC3E}">
        <p14:creationId xmlns:p14="http://schemas.microsoft.com/office/powerpoint/2010/main" val="373198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41A5ED7-4663-4AF6-98D0-D66EC4738404}"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967197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A5ED7-4663-4AF6-98D0-D66EC4738404}"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3137323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A5ED7-4663-4AF6-98D0-D66EC4738404}"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3467668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A5ED7-4663-4AF6-98D0-D66EC4738404}"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BBD77-F8D6-46D4-9873-D48A33E038E4}" type="slidenum">
              <a:rPr lang="en-US" smtClean="0"/>
              <a:t>‹#›</a:t>
            </a:fld>
            <a:endParaRPr lang="en-US"/>
          </a:p>
        </p:txBody>
      </p:sp>
      <p:sp>
        <p:nvSpPr>
          <p:cNvPr id="7" name="Rectangle 6"/>
          <p:cNvSpPr/>
          <p:nvPr userDrawn="1"/>
        </p:nvSpPr>
        <p:spPr>
          <a:xfrm>
            <a:off x="0" y="1282700"/>
            <a:ext cx="9144000" cy="152400"/>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9867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1A5ED7-4663-4AF6-98D0-D66EC4738404}"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4267671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1A5ED7-4663-4AF6-98D0-D66EC4738404}"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3415993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1A5ED7-4663-4AF6-98D0-D66EC4738404}" type="datetimeFigureOut">
              <a:rPr lang="en-US" smtClean="0"/>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493199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41A5ED7-4663-4AF6-98D0-D66EC4738404}"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825315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A5ED7-4663-4AF6-98D0-D66EC4738404}"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22471514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A5ED7-4663-4AF6-98D0-D66EC4738404}"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1237766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A5ED7-4663-4AF6-98D0-D66EC4738404}"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BBD77-F8D6-46D4-9873-D48A33E038E4}" type="slidenum">
              <a:rPr lang="en-US" smtClean="0"/>
              <a:t>‹#›</a:t>
            </a:fld>
            <a:endParaRPr lang="en-US"/>
          </a:p>
        </p:txBody>
      </p:sp>
    </p:spTree>
    <p:extLst>
      <p:ext uri="{BB962C8B-B14F-4D97-AF65-F5344CB8AC3E}">
        <p14:creationId xmlns:p14="http://schemas.microsoft.com/office/powerpoint/2010/main" val="38725037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A5ED7-4663-4AF6-98D0-D66EC4738404}" type="datetimeFigureOut">
              <a:rPr lang="en-US" smtClean="0"/>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BBD77-F8D6-46D4-9873-D48A33E038E4}" type="slidenum">
              <a:rPr lang="en-US" smtClean="0"/>
              <a:t>‹#›</a:t>
            </a:fld>
            <a:endParaRPr lang="en-US"/>
          </a:p>
        </p:txBody>
      </p:sp>
    </p:spTree>
    <p:extLst>
      <p:ext uri="{BB962C8B-B14F-4D97-AF65-F5344CB8AC3E}">
        <p14:creationId xmlns:p14="http://schemas.microsoft.com/office/powerpoint/2010/main" val="3441248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Kozuka Gothic Pro M" pitchFamily="34" charset="-128"/>
          <a:ea typeface="Kozuka Gothic Pro M" pitchFamily="34"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iwr.msu.edu/flintriv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0413" r="10412"/>
          <a:stretch/>
        </p:blipFill>
        <p:spPr bwMode="auto">
          <a:xfrm>
            <a:off x="-1905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9182100" cy="6858000"/>
          </a:xfrm>
          <a:prstGeom prst="rect">
            <a:avLst/>
          </a:prstGeom>
          <a:gradFill>
            <a:gsLst>
              <a:gs pos="0">
                <a:schemeClr val="accent1">
                  <a:tint val="66000"/>
                  <a:satMod val="160000"/>
                  <a:alpha val="60000"/>
                </a:schemeClr>
              </a:gs>
              <a:gs pos="60000">
                <a:schemeClr val="accent1">
                  <a:lumMod val="20000"/>
                  <a:lumOff val="80000"/>
                </a:schemeClr>
              </a:gs>
              <a:gs pos="40000">
                <a:schemeClr val="accent1">
                  <a:lumMod val="20000"/>
                  <a:lumOff val="80000"/>
                  <a:alpha val="97000"/>
                </a:schemeClr>
              </a:gs>
              <a:gs pos="100000">
                <a:schemeClr val="bg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dirty="0">
                <a:effectLst>
                  <a:outerShdw blurRad="38100" dist="38100" dir="2700000" algn="tl">
                    <a:srgbClr val="000000">
                      <a:alpha val="43137"/>
                    </a:srgbClr>
                  </a:outerShdw>
                </a:effectLst>
                <a:latin typeface="+mn-lt"/>
                <a:ea typeface="Kozuka Gothic Pro M" pitchFamily="34" charset="-128"/>
              </a:rPr>
              <a:t>ELUCID Decision Support System</a:t>
            </a:r>
            <a:br>
              <a:rPr lang="en-US" dirty="0">
                <a:effectLst>
                  <a:outerShdw blurRad="38100" dist="38100" dir="2700000" algn="tl">
                    <a:srgbClr val="000000">
                      <a:alpha val="43137"/>
                    </a:srgbClr>
                  </a:outerShdw>
                </a:effectLst>
                <a:latin typeface="+mn-lt"/>
                <a:ea typeface="Kozuka Gothic Pro M" pitchFamily="34" charset="-128"/>
              </a:rPr>
            </a:br>
            <a:r>
              <a:rPr lang="en-US" dirty="0">
                <a:effectLst>
                  <a:outerShdw blurRad="38100" dist="38100" dir="2700000" algn="tl">
                    <a:srgbClr val="000000">
                      <a:alpha val="43137"/>
                    </a:srgbClr>
                  </a:outerShdw>
                </a:effectLst>
                <a:latin typeface="+mn-lt"/>
                <a:ea typeface="Kozuka Gothic Pro M" pitchFamily="34" charset="-128"/>
              </a:rPr>
              <a:t>and Field-Scale </a:t>
            </a:r>
            <a:r>
              <a:rPr lang="en-US" dirty="0" smtClean="0">
                <a:effectLst>
                  <a:outerShdw blurRad="38100" dist="38100" dir="2700000" algn="tl">
                    <a:srgbClr val="000000">
                      <a:alpha val="43137"/>
                    </a:srgbClr>
                  </a:outerShdw>
                </a:effectLst>
                <a:latin typeface="+mn-lt"/>
                <a:ea typeface="Kozuka Gothic Pro M" pitchFamily="34" charset="-128"/>
              </a:rPr>
              <a:t>Analysis</a:t>
            </a:r>
            <a:endParaRPr lang="en-US" dirty="0">
              <a:effectLst>
                <a:outerShdw blurRad="38100" dist="38100" dir="2700000" algn="tl">
                  <a:srgbClr val="000000">
                    <a:alpha val="43137"/>
                  </a:srgbClr>
                </a:outerShdw>
              </a:effectLst>
              <a:latin typeface="+mn-lt"/>
              <a:ea typeface="Kozuka Gothic Pro M" pitchFamily="34" charset="-128"/>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2">
                    <a:lumMod val="75000"/>
                  </a:schemeClr>
                </a:solidFill>
              </a:rPr>
              <a:t>May 7, 2014</a:t>
            </a:r>
          </a:p>
          <a:p>
            <a:endParaRPr lang="en-US" dirty="0">
              <a:solidFill>
                <a:schemeClr val="tx2">
                  <a:lumMod val="75000"/>
                </a:schemeClr>
              </a:solidFill>
            </a:endParaRPr>
          </a:p>
          <a:p>
            <a:r>
              <a:rPr lang="en-US" dirty="0" smtClean="0">
                <a:solidFill>
                  <a:schemeClr val="tx2">
                    <a:lumMod val="75000"/>
                  </a:schemeClr>
                </a:solidFill>
              </a:rPr>
              <a:t>Prepared by the Michigan State University </a:t>
            </a:r>
          </a:p>
          <a:p>
            <a:r>
              <a:rPr lang="en-US" dirty="0" smtClean="0">
                <a:solidFill>
                  <a:schemeClr val="tx2">
                    <a:lumMod val="75000"/>
                  </a:schemeClr>
                </a:solidFill>
              </a:rPr>
              <a:t>Institute of Water Research</a:t>
            </a:r>
          </a:p>
          <a:p>
            <a:endParaRPr lang="en-US" dirty="0" smtClean="0">
              <a:solidFill>
                <a:schemeClr val="tx2">
                  <a:lumMod val="75000"/>
                </a:schemeClr>
              </a:solidFill>
            </a:endParaRPr>
          </a:p>
        </p:txBody>
      </p:sp>
    </p:spTree>
    <p:extLst>
      <p:ext uri="{BB962C8B-B14F-4D97-AF65-F5344CB8AC3E}">
        <p14:creationId xmlns:p14="http://schemas.microsoft.com/office/powerpoint/2010/main" val="2484662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0413" r="10412"/>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82100" cy="6858000"/>
          </a:xfrm>
          <a:prstGeom prst="rect">
            <a:avLst/>
          </a:prstGeom>
          <a:gradFill>
            <a:gsLst>
              <a:gs pos="0">
                <a:schemeClr val="accent1">
                  <a:tint val="66000"/>
                  <a:satMod val="160000"/>
                  <a:alpha val="60000"/>
                </a:schemeClr>
              </a:gs>
              <a:gs pos="60000">
                <a:schemeClr val="accent1">
                  <a:lumMod val="20000"/>
                  <a:lumOff val="80000"/>
                </a:schemeClr>
              </a:gs>
              <a:gs pos="40000">
                <a:schemeClr val="accent1">
                  <a:lumMod val="20000"/>
                  <a:lumOff val="80000"/>
                  <a:alpha val="97000"/>
                </a:schemeClr>
              </a:gs>
              <a:gs pos="100000">
                <a:schemeClr val="bg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04850" y="2747962"/>
            <a:ext cx="7772400" cy="1362075"/>
          </a:xfrm>
        </p:spPr>
        <p:txBody>
          <a:bodyPr anchor="ctr"/>
          <a:lstStyle/>
          <a:p>
            <a:pPr algn="ctr"/>
            <a:r>
              <a:rPr lang="en-US" dirty="0" smtClean="0"/>
              <a:t>ELUCID Walkthrough</a:t>
            </a:r>
            <a:endParaRPr lang="en-US" dirty="0"/>
          </a:p>
        </p:txBody>
      </p:sp>
    </p:spTree>
    <p:extLst>
      <p:ext uri="{BB962C8B-B14F-4D97-AF65-F5344CB8AC3E}">
        <p14:creationId xmlns:p14="http://schemas.microsoft.com/office/powerpoint/2010/main" val="33774814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0413" r="10412"/>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82100" cy="6858000"/>
          </a:xfrm>
          <a:prstGeom prst="rect">
            <a:avLst/>
          </a:prstGeom>
          <a:gradFill>
            <a:gsLst>
              <a:gs pos="0">
                <a:schemeClr val="accent1">
                  <a:tint val="66000"/>
                  <a:satMod val="160000"/>
                  <a:alpha val="60000"/>
                </a:schemeClr>
              </a:gs>
              <a:gs pos="60000">
                <a:schemeClr val="accent1">
                  <a:lumMod val="20000"/>
                  <a:lumOff val="80000"/>
                </a:schemeClr>
              </a:gs>
              <a:gs pos="40000">
                <a:schemeClr val="accent1">
                  <a:lumMod val="20000"/>
                  <a:lumOff val="80000"/>
                  <a:alpha val="97000"/>
                </a:schemeClr>
              </a:gs>
              <a:gs pos="100000">
                <a:schemeClr val="bg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04850" y="2747962"/>
            <a:ext cx="7772400" cy="1362075"/>
          </a:xfrm>
        </p:spPr>
        <p:txBody>
          <a:bodyPr anchor="ctr"/>
          <a:lstStyle/>
          <a:p>
            <a:pPr algn="ctr"/>
            <a:r>
              <a:rPr lang="en-US" dirty="0" smtClean="0"/>
              <a:t>Tutorial</a:t>
            </a:r>
            <a:endParaRPr lang="en-US" dirty="0"/>
          </a:p>
        </p:txBody>
      </p:sp>
    </p:spTree>
    <p:extLst>
      <p:ext uri="{BB962C8B-B14F-4D97-AF65-F5344CB8AC3E}">
        <p14:creationId xmlns:p14="http://schemas.microsoft.com/office/powerpoint/2010/main" val="304136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0413" r="10412"/>
          <a:stretch/>
        </p:blipFill>
        <p:spPr bwMode="auto">
          <a:xfrm>
            <a:off x="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82100" cy="6858000"/>
          </a:xfrm>
          <a:prstGeom prst="rect">
            <a:avLst/>
          </a:prstGeom>
          <a:gradFill>
            <a:gsLst>
              <a:gs pos="0">
                <a:schemeClr val="accent1">
                  <a:tint val="66000"/>
                  <a:satMod val="160000"/>
                  <a:alpha val="60000"/>
                </a:schemeClr>
              </a:gs>
              <a:gs pos="60000">
                <a:schemeClr val="accent1">
                  <a:lumMod val="20000"/>
                  <a:lumOff val="80000"/>
                </a:schemeClr>
              </a:gs>
              <a:gs pos="40000">
                <a:schemeClr val="accent1">
                  <a:lumMod val="20000"/>
                  <a:lumOff val="80000"/>
                  <a:alpha val="97000"/>
                </a:schemeClr>
              </a:gs>
              <a:gs pos="100000">
                <a:schemeClr val="bg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76250" y="2667000"/>
            <a:ext cx="8229600" cy="1143000"/>
          </a:xfrm>
        </p:spPr>
        <p:txBody>
          <a:bodyPr>
            <a:normAutofit fontScale="90000"/>
          </a:bodyPr>
          <a:lstStyle/>
          <a:p>
            <a:r>
              <a:rPr lang="en-US" dirty="0">
                <a:latin typeface="Arial" panose="020B0604020202020204" pitchFamily="34" charset="0"/>
                <a:cs typeface="Arial" panose="020B0604020202020204" pitchFamily="34" charset="0"/>
              </a:rPr>
              <a:t>http://</a:t>
            </a:r>
            <a:r>
              <a:rPr lang="en-US" dirty="0" smtClean="0">
                <a:latin typeface="Arial" panose="020B0604020202020204" pitchFamily="34" charset="0"/>
                <a:cs typeface="Arial" panose="020B0604020202020204" pitchFamily="34" charset="0"/>
              </a:rPr>
              <a:t>tinyurl.com/May2014ELUCID</a:t>
            </a:r>
            <a:endParaRPr lang="en-US" dirty="0"/>
          </a:p>
        </p:txBody>
      </p:sp>
    </p:spTree>
    <p:extLst>
      <p:ext uri="{BB962C8B-B14F-4D97-AF65-F5344CB8AC3E}">
        <p14:creationId xmlns:p14="http://schemas.microsoft.com/office/powerpoint/2010/main" val="22403514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Today</a:t>
            </a:r>
            <a:endParaRPr lang="en-US" dirty="0"/>
          </a:p>
        </p:txBody>
      </p:sp>
      <p:sp>
        <p:nvSpPr>
          <p:cNvPr id="3" name="Content Placeholder 2"/>
          <p:cNvSpPr>
            <a:spLocks noGrp="1"/>
          </p:cNvSpPr>
          <p:nvPr>
            <p:ph idx="1"/>
          </p:nvPr>
        </p:nvSpPr>
        <p:spPr/>
        <p:txBody>
          <a:bodyPr>
            <a:normAutofit lnSpcReduction="10000"/>
          </a:bodyPr>
          <a:lstStyle/>
          <a:p>
            <a:r>
              <a:rPr lang="en-US" dirty="0" smtClean="0"/>
              <a:t>ELUCID overview and walkthrough</a:t>
            </a:r>
          </a:p>
          <a:p>
            <a:r>
              <a:rPr lang="en-US" dirty="0" smtClean="0"/>
              <a:t>Break</a:t>
            </a:r>
          </a:p>
          <a:p>
            <a:r>
              <a:rPr lang="en-US" dirty="0" smtClean="0"/>
              <a:t>ELUCID tutorial</a:t>
            </a:r>
          </a:p>
          <a:p>
            <a:r>
              <a:rPr lang="en-US" dirty="0" smtClean="0"/>
              <a:t>Lunch on your own</a:t>
            </a:r>
          </a:p>
          <a:p>
            <a:r>
              <a:rPr lang="en-US" dirty="0" smtClean="0"/>
              <a:t>GLWMS overview and walkthrough</a:t>
            </a:r>
          </a:p>
          <a:p>
            <a:r>
              <a:rPr lang="en-US" dirty="0" smtClean="0"/>
              <a:t>Break</a:t>
            </a:r>
          </a:p>
          <a:p>
            <a:r>
              <a:rPr lang="en-US" dirty="0" smtClean="0"/>
              <a:t>GLWMS tutorial</a:t>
            </a:r>
          </a:p>
          <a:p>
            <a:r>
              <a:rPr lang="en-US" dirty="0" smtClean="0"/>
              <a:t>Wrap up and evaluation</a:t>
            </a:r>
          </a:p>
        </p:txBody>
      </p:sp>
    </p:spTree>
    <p:extLst>
      <p:ext uri="{BB962C8B-B14F-4D97-AF65-F5344CB8AC3E}">
        <p14:creationId xmlns:p14="http://schemas.microsoft.com/office/powerpoint/2010/main" val="884576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a:bodyPr>
          <a:lstStyle/>
          <a:p>
            <a:r>
              <a:rPr lang="en-US" dirty="0"/>
              <a:t>Flint River Nutrient Reduction: Focusing Action</a:t>
            </a:r>
          </a:p>
          <a:p>
            <a:r>
              <a:rPr lang="en-US" dirty="0" smtClean="0"/>
              <a:t>GLRI Grant- focus on Swartz and Kearsley Creek watersheds</a:t>
            </a:r>
          </a:p>
          <a:p>
            <a:r>
              <a:rPr lang="en-US" dirty="0" smtClean="0"/>
              <a:t>Achieving a larger impact on non-point source (NPS) pollution than using other approaches</a:t>
            </a:r>
          </a:p>
        </p:txBody>
      </p:sp>
      <p:graphicFrame>
        <p:nvGraphicFramePr>
          <p:cNvPr id="8" name="Diagram 7"/>
          <p:cNvGraphicFramePr/>
          <p:nvPr>
            <p:extLst>
              <p:ext uri="{D42A27DB-BD31-4B8C-83A1-F6EECF244321}">
                <p14:modId xmlns:p14="http://schemas.microsoft.com/office/powerpoint/2010/main" val="258024140"/>
              </p:ext>
            </p:extLst>
          </p:nvPr>
        </p:nvGraphicFramePr>
        <p:xfrm>
          <a:off x="685800" y="4191000"/>
          <a:ext cx="8001000" cy="307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3455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790700"/>
            <a:ext cx="82200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9000" r="76745"/>
          <a:stretch/>
        </p:blipFill>
        <p:spPr bwMode="auto">
          <a:xfrm>
            <a:off x="443948" y="3257550"/>
            <a:ext cx="1918252" cy="100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Advisory Committee</a:t>
            </a:r>
            <a:endParaRPr lang="en-US" dirty="0"/>
          </a:p>
        </p:txBody>
      </p:sp>
      <p:sp>
        <p:nvSpPr>
          <p:cNvPr id="5" name="Slide Number Placeholder 4"/>
          <p:cNvSpPr>
            <a:spLocks noGrp="1"/>
          </p:cNvSpPr>
          <p:nvPr>
            <p:ph type="sldNum" sz="quarter" idx="12"/>
          </p:nvPr>
        </p:nvSpPr>
        <p:spPr/>
        <p:txBody>
          <a:bodyPr>
            <a:normAutofit/>
          </a:bodyPr>
          <a:lstStyle/>
          <a:p>
            <a:fld id="{38F68A32-B70A-48AA-9207-3229351C5D77}" type="slidenum">
              <a:rPr lang="en-US" smtClean="0"/>
              <a:t>4</a:t>
            </a:fld>
            <a:endParaRPr lang="en-US"/>
          </a:p>
        </p:txBody>
      </p:sp>
      <p:pic>
        <p:nvPicPr>
          <p:cNvPr id="1028" name="Picture 4" descr="http://www.gcdcwws.com/images/Layout/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639" y="4996069"/>
            <a:ext cx="2505075" cy="590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ettrees.org/catalog/images/header.png"/>
          <p:cNvPicPr>
            <a:picLocks noChangeAspect="1" noChangeArrowheads="1"/>
          </p:cNvPicPr>
          <p:nvPr/>
        </p:nvPicPr>
        <p:blipFill rotWithShape="1">
          <a:blip r:embed="rId6">
            <a:extLst>
              <a:ext uri="{28A0092B-C50C-407E-A947-70E740481C1C}">
                <a14:useLocalDpi xmlns:a14="http://schemas.microsoft.com/office/drawing/2010/main" val="0"/>
              </a:ext>
            </a:extLst>
          </a:blip>
          <a:srcRect l="77530"/>
          <a:stretch/>
        </p:blipFill>
        <p:spPr bwMode="auto">
          <a:xfrm>
            <a:off x="831972" y="4352925"/>
            <a:ext cx="1712232"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9599" y="1869743"/>
            <a:ext cx="1752601" cy="1387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972" y="2043112"/>
            <a:ext cx="1307856"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782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ELUCID Decision Support System</a:t>
            </a:r>
            <a:endParaRPr lang="en-US" dirty="0"/>
          </a:p>
        </p:txBody>
      </p:sp>
      <p:sp>
        <p:nvSpPr>
          <p:cNvPr id="3" name="Content Placeholder 2"/>
          <p:cNvSpPr>
            <a:spLocks noGrp="1"/>
          </p:cNvSpPr>
          <p:nvPr>
            <p:ph idx="1"/>
          </p:nvPr>
        </p:nvSpPr>
        <p:spPr/>
        <p:txBody>
          <a:bodyPr/>
          <a:lstStyle/>
          <a:p>
            <a:pPr marL="0" indent="0">
              <a:buNone/>
            </a:pPr>
            <a:r>
              <a:rPr lang="en-US" i="1" dirty="0" smtClean="0"/>
              <a:t>Environmental Learning Using Computer Interactive Decisions</a:t>
            </a:r>
          </a:p>
          <a:p>
            <a:r>
              <a:rPr lang="en-US" dirty="0" smtClean="0"/>
              <a:t>Engage and inform various user groups</a:t>
            </a:r>
          </a:p>
          <a:p>
            <a:r>
              <a:rPr lang="en-US" dirty="0" smtClean="0"/>
              <a:t>Linked with other systems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976914"/>
            <a:ext cx="4343400" cy="268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9"/>
          <a:stretch/>
        </p:blipFill>
        <p:spPr bwMode="auto">
          <a:xfrm>
            <a:off x="4724400" y="3976913"/>
            <a:ext cx="4286347" cy="268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651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ELUCID Decision Support System</a:t>
            </a:r>
          </a:p>
        </p:txBody>
      </p:sp>
      <p:sp>
        <p:nvSpPr>
          <p:cNvPr id="4" name="Slide Number Placeholder 3"/>
          <p:cNvSpPr>
            <a:spLocks noGrp="1"/>
          </p:cNvSpPr>
          <p:nvPr>
            <p:ph type="sldNum" sz="quarter" idx="12"/>
          </p:nvPr>
        </p:nvSpPr>
        <p:spPr/>
        <p:txBody>
          <a:bodyPr/>
          <a:lstStyle/>
          <a:p>
            <a:fld id="{4671CE2D-9650-44C8-8310-94E9A65CB920}" type="slidenum">
              <a:rPr lang="en-US" smtClean="0"/>
              <a:pPr/>
              <a:t>6</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09" y="1905000"/>
            <a:ext cx="774869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581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ELUCID Decision Support System</a:t>
            </a:r>
            <a:endParaRPr lang="en-US" dirty="0"/>
          </a:p>
        </p:txBody>
      </p:sp>
      <p:sp>
        <p:nvSpPr>
          <p:cNvPr id="3" name="Content Placeholder 2"/>
          <p:cNvSpPr>
            <a:spLocks noGrp="1"/>
          </p:cNvSpPr>
          <p:nvPr>
            <p:ph idx="1"/>
          </p:nvPr>
        </p:nvSpPr>
        <p:spPr/>
        <p:txBody>
          <a:bodyPr/>
          <a:lstStyle/>
          <a:p>
            <a:pPr marL="0" indent="0">
              <a:buNone/>
            </a:pPr>
            <a:r>
              <a:rPr lang="en-US" dirty="0" smtClean="0"/>
              <a:t>High risk mapping to target areas for conservation</a:t>
            </a:r>
          </a:p>
          <a:p>
            <a:r>
              <a:rPr lang="en-US" dirty="0" smtClean="0"/>
              <a:t>HIT for erosion and sediment loading</a:t>
            </a:r>
          </a:p>
          <a:p>
            <a:r>
              <a:rPr lang="en-US" dirty="0" smtClean="0"/>
              <a:t>Investigating similar data for SRP</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114800"/>
            <a:ext cx="4191000" cy="214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143308"/>
            <a:ext cx="4247866" cy="217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43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ELUCID Decision Support System</a:t>
            </a:r>
            <a:endParaRPr lang="en-US" dirty="0"/>
          </a:p>
        </p:txBody>
      </p:sp>
      <p:sp>
        <p:nvSpPr>
          <p:cNvPr id="3" name="Content Placeholder 2"/>
          <p:cNvSpPr>
            <a:spLocks noGrp="1"/>
          </p:cNvSpPr>
          <p:nvPr>
            <p:ph idx="1"/>
          </p:nvPr>
        </p:nvSpPr>
        <p:spPr>
          <a:xfrm>
            <a:off x="457200" y="2133600"/>
            <a:ext cx="8229600" cy="3352800"/>
          </a:xfrm>
        </p:spPr>
        <p:txBody>
          <a:bodyPr>
            <a:normAutofit/>
          </a:bodyPr>
          <a:lstStyle/>
          <a:p>
            <a:pPr marL="0" indent="0" algn="ctr">
              <a:buNone/>
            </a:pPr>
            <a:r>
              <a:rPr lang="en-US" b="1" dirty="0" smtClean="0"/>
              <a:t>Opportunities to expand ELUCID</a:t>
            </a:r>
          </a:p>
          <a:p>
            <a:pPr marL="0" indent="0" algn="ctr">
              <a:buNone/>
            </a:pPr>
            <a:r>
              <a:rPr lang="en-US" dirty="0" smtClean="0"/>
              <a:t>Functionality</a:t>
            </a:r>
          </a:p>
          <a:p>
            <a:pPr marL="0" indent="0" algn="ctr">
              <a:buNone/>
            </a:pPr>
            <a:r>
              <a:rPr lang="en-US" dirty="0" smtClean="0"/>
              <a:t>Geographic Areas</a:t>
            </a:r>
          </a:p>
          <a:p>
            <a:pPr marL="0" indent="0" algn="ctr">
              <a:buNone/>
            </a:pPr>
            <a:r>
              <a:rPr lang="en-US" dirty="0" smtClean="0"/>
              <a:t>Themes</a:t>
            </a:r>
          </a:p>
          <a:p>
            <a:pPr marL="0" indent="0" algn="ctr">
              <a:buNone/>
            </a:pPr>
            <a:r>
              <a:rPr lang="en-US" dirty="0" smtClean="0"/>
              <a:t>Audiences</a:t>
            </a:r>
            <a:endParaRPr lang="en-US" dirty="0"/>
          </a:p>
        </p:txBody>
      </p:sp>
    </p:spTree>
    <p:extLst>
      <p:ext uri="{BB962C8B-B14F-4D97-AF65-F5344CB8AC3E}">
        <p14:creationId xmlns:p14="http://schemas.microsoft.com/office/powerpoint/2010/main" val="2529381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Website and Forum</a:t>
            </a:r>
            <a:endParaRPr lang="en-US" dirty="0"/>
          </a:p>
        </p:txBody>
      </p:sp>
      <p:sp>
        <p:nvSpPr>
          <p:cNvPr id="4" name="Content Placeholder 3"/>
          <p:cNvSpPr>
            <a:spLocks noGrp="1"/>
          </p:cNvSpPr>
          <p:nvPr>
            <p:ph idx="1"/>
          </p:nvPr>
        </p:nvSpPr>
        <p:spPr>
          <a:xfrm>
            <a:off x="457200" y="2971800"/>
            <a:ext cx="8229600" cy="2362200"/>
          </a:xfrm>
        </p:spPr>
        <p:txBody>
          <a:bodyPr>
            <a:normAutofit/>
          </a:bodyPr>
          <a:lstStyle/>
          <a:p>
            <a:pPr marL="0" indent="0" algn="ctr">
              <a:buNone/>
            </a:pPr>
            <a:r>
              <a:rPr lang="en-US" dirty="0" smtClean="0">
                <a:hlinkClick r:id="rId2"/>
              </a:rPr>
              <a:t>www.iwr.msu.edu/flintriver</a:t>
            </a:r>
            <a:endParaRPr lang="en-US" dirty="0" smtClean="0"/>
          </a:p>
          <a:p>
            <a:pPr marL="0" indent="0" algn="ctr">
              <a:buNone/>
            </a:pPr>
            <a:endParaRPr lang="en-US" dirty="0"/>
          </a:p>
          <a:p>
            <a:pPr marL="0" indent="0" algn="ctr">
              <a:buNone/>
            </a:pPr>
            <a:r>
              <a:rPr lang="en-US" dirty="0" smtClean="0"/>
              <a:t>Leave us feedback!</a:t>
            </a:r>
            <a:endParaRPr lang="en-US" dirty="0"/>
          </a:p>
          <a:p>
            <a:endParaRPr lang="en-US" dirty="0"/>
          </a:p>
        </p:txBody>
      </p:sp>
    </p:spTree>
    <p:extLst>
      <p:ext uri="{BB962C8B-B14F-4D97-AF65-F5344CB8AC3E}">
        <p14:creationId xmlns:p14="http://schemas.microsoft.com/office/powerpoint/2010/main" val="2330284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6341</TotalTime>
  <Words>590</Words>
  <Application>Microsoft Office PowerPoint</Application>
  <PresentationFormat>On-screen Show (4:3)</PresentationFormat>
  <Paragraphs>85</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ELUCID Decision Support System and Field-Scale Analysis</vt:lpstr>
      <vt:lpstr>Outline for Today</vt:lpstr>
      <vt:lpstr>Context</vt:lpstr>
      <vt:lpstr>Advisory Committee</vt:lpstr>
      <vt:lpstr>ELUCID Decision Support System</vt:lpstr>
      <vt:lpstr>ELUCID Decision Support System</vt:lpstr>
      <vt:lpstr>ELUCID Decision Support System</vt:lpstr>
      <vt:lpstr>ELUCID Decision Support System</vt:lpstr>
      <vt:lpstr>Project Website and Forum</vt:lpstr>
      <vt:lpstr>ELUCID Walkthrough</vt:lpstr>
      <vt:lpstr>Tutorial</vt:lpstr>
      <vt:lpstr>http://tinyurl.com/May2014ELUCID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Young</dc:creator>
  <cp:lastModifiedBy>Laura Young</cp:lastModifiedBy>
  <cp:revision>274</cp:revision>
  <dcterms:created xsi:type="dcterms:W3CDTF">2013-10-09T13:27:26Z</dcterms:created>
  <dcterms:modified xsi:type="dcterms:W3CDTF">2014-05-07T11:21:55Z</dcterms:modified>
</cp:coreProperties>
</file>